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57" r:id="rId4"/>
    <p:sldId id="259"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863" autoAdjust="0"/>
  </p:normalViewPr>
  <p:slideViewPr>
    <p:cSldViewPr>
      <p:cViewPr varScale="1">
        <p:scale>
          <a:sx n="106" d="100"/>
          <a:sy n="106" d="100"/>
        </p:scale>
        <p:origin x="-10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54595EF-2D48-4930-BB5B-A5D8E711252F}" type="datetimeFigureOut">
              <a:rPr lang="en-US" smtClean="0"/>
              <a:pPr/>
              <a:t>8/14/2012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0F4186E-6622-4B72-ADC5-650AF26427A5}"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4595EF-2D48-4930-BB5B-A5D8E711252F}" type="datetimeFigureOut">
              <a:rPr lang="en-US" smtClean="0"/>
              <a:pPr/>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4595EF-2D48-4930-BB5B-A5D8E711252F}" type="datetimeFigureOut">
              <a:rPr lang="en-US" smtClean="0"/>
              <a:pPr/>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4595EF-2D48-4930-BB5B-A5D8E711252F}" type="datetimeFigureOut">
              <a:rPr lang="en-US" smtClean="0"/>
              <a:pPr/>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54595EF-2D48-4930-BB5B-A5D8E711252F}" type="datetimeFigureOut">
              <a:rPr lang="en-US" smtClean="0"/>
              <a:pPr/>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0F4186E-6622-4B72-ADC5-650AF26427A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54595EF-2D48-4930-BB5B-A5D8E711252F}" type="datetimeFigureOut">
              <a:rPr lang="en-US" smtClean="0"/>
              <a:pPr/>
              <a:t>8/14/2012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54595EF-2D48-4930-BB5B-A5D8E711252F}" type="datetimeFigureOut">
              <a:rPr lang="en-US" smtClean="0"/>
              <a:pPr/>
              <a:t>8/14/2012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54595EF-2D48-4930-BB5B-A5D8E711252F}" type="datetimeFigureOut">
              <a:rPr lang="en-US" smtClean="0"/>
              <a:pPr/>
              <a:t>8/14/2012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4595EF-2D48-4930-BB5B-A5D8E711252F}" type="datetimeFigureOut">
              <a:rPr lang="en-US" smtClean="0"/>
              <a:pPr/>
              <a:t>8/14/2012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54595EF-2D48-4930-BB5B-A5D8E711252F}" type="datetimeFigureOut">
              <a:rPr lang="en-US" smtClean="0"/>
              <a:pPr/>
              <a:t>8/14/2012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54595EF-2D48-4930-BB5B-A5D8E711252F}" type="datetimeFigureOut">
              <a:rPr lang="en-US" smtClean="0"/>
              <a:pPr/>
              <a:t>8/14/2012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4186E-6622-4B72-ADC5-650AF26427A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54595EF-2D48-4930-BB5B-A5D8E711252F}" type="datetimeFigureOut">
              <a:rPr lang="en-US" smtClean="0"/>
              <a:pPr/>
              <a:t>8/14/2012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0F4186E-6622-4B72-ADC5-650AF26427A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mailto:celebrateprobono@americanbar.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 Bono </a:t>
            </a:r>
            <a:r>
              <a:rPr lang="en-US" dirty="0" smtClean="0"/>
              <a:t>Week</a:t>
            </a:r>
            <a:br>
              <a:rPr lang="en-US" dirty="0" smtClean="0"/>
            </a:br>
            <a:endParaRPr lang="en-US" dirty="0"/>
          </a:p>
        </p:txBody>
      </p:sp>
      <p:sp>
        <p:nvSpPr>
          <p:cNvPr id="3" name="Subtitle 2"/>
          <p:cNvSpPr>
            <a:spLocks noGrp="1"/>
          </p:cNvSpPr>
          <p:nvPr>
            <p:ph type="subTitle" idx="1"/>
          </p:nvPr>
        </p:nvSpPr>
        <p:spPr/>
        <p:txBody>
          <a:bodyPr/>
          <a:lstStyle/>
          <a:p>
            <a:r>
              <a:rPr lang="en-US" dirty="0" smtClean="0"/>
              <a:t>Wayne County Bar Association</a:t>
            </a:r>
          </a:p>
          <a:p>
            <a:endParaRPr lang="en-US" dirty="0" smtClean="0"/>
          </a:p>
          <a:p>
            <a:r>
              <a:rPr lang="en-US" dirty="0" smtClean="0"/>
              <a:t>August 15,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838201" y="-381000"/>
          <a:ext cx="7315199" cy="7696200"/>
        </p:xfrm>
        <a:graphic>
          <a:graphicData uri="http://schemas.openxmlformats.org/presentationml/2006/ole">
            <mc:AlternateContent xmlns:mc="http://schemas.openxmlformats.org/markup-compatibility/2006">
              <mc:Choice xmlns:v="urn:schemas-microsoft-com:vml" Requires="v">
                <p:oleObj spid="_x0000_s1028" name="Acrobat Document" r:id="rId3" imgW="5810040" imgH="7498800" progId="AcroExch.Document.7">
                  <p:embed/>
                </p:oleObj>
              </mc:Choice>
              <mc:Fallback>
                <p:oleObj name="Acrobat Document" r:id="rId3" imgW="5810040" imgH="7498800" progId="AcroExch.Document.7">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1" y="-381000"/>
                        <a:ext cx="7315199" cy="769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 Rules of Professional Conduct 6.1</a:t>
            </a:r>
            <a:endParaRPr lang="en-US" dirty="0"/>
          </a:p>
        </p:txBody>
      </p:sp>
      <p:sp>
        <p:nvSpPr>
          <p:cNvPr id="3" name="Content Placeholder 2"/>
          <p:cNvSpPr>
            <a:spLocks noGrp="1"/>
          </p:cNvSpPr>
          <p:nvPr>
            <p:ph idx="1"/>
          </p:nvPr>
        </p:nvSpPr>
        <p:spPr/>
        <p:txBody>
          <a:bodyPr>
            <a:normAutofit lnSpcReduction="10000"/>
          </a:bodyPr>
          <a:lstStyle/>
          <a:p>
            <a:r>
              <a:rPr lang="en-US" b="1" dirty="0" smtClean="0"/>
              <a:t>Rule 6.1 Voluntary Pro Bono </a:t>
            </a:r>
            <a:r>
              <a:rPr lang="en-US" b="1" dirty="0" err="1" smtClean="0"/>
              <a:t>Publico</a:t>
            </a:r>
            <a:r>
              <a:rPr lang="en-US" b="1" dirty="0" smtClean="0"/>
              <a:t> Service</a:t>
            </a:r>
          </a:p>
          <a:p>
            <a:pPr>
              <a:buNone/>
            </a:pPr>
            <a:r>
              <a:rPr lang="en-US" dirty="0" smtClean="0"/>
              <a:t>	A lawyer should render public interest legal service. A lawyer may discharge this responsibility by providing professional services at no fee or a reduced fee to persons of limited means or to public service or charitable groups or organizations, by service in activities for improving the law, the legal system or the legal profession, and by financial support for organizations that provide legal services to persons of limited means.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 Rules of Professional Conduct 6.5</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Rule 6.5 Nonprofit and Court Appointed Limited Legal Services Programs</a:t>
            </a:r>
          </a:p>
          <a:p>
            <a:pPr>
              <a:buNone/>
            </a:pPr>
            <a:r>
              <a:rPr lang="en-US" dirty="0" smtClean="0"/>
              <a:t>(a) A lawyer who, under the auspices of a program sponsored by a nonprofit organization or court, provides short-term limited legal services to a client without expectation by either the lawyer or the client that the lawyer will provide continuing representation in the matter:</a:t>
            </a:r>
          </a:p>
          <a:p>
            <a:pPr>
              <a:buNone/>
            </a:pPr>
            <a:r>
              <a:rPr lang="en-US" dirty="0" smtClean="0"/>
              <a:t>		(1) is subject to Rules 1.7 and 1.9(a) only if the lawyer knows that the representation of the client involves a conflict of interest; and</a:t>
            </a:r>
          </a:p>
          <a:p>
            <a:pPr>
              <a:buNone/>
            </a:pPr>
            <a:r>
              <a:rPr lang="en-US" dirty="0" smtClean="0"/>
              <a:t>		(2) is subject to Rule 1.10 only if the lawyer knows that another lawyer associated with the lawyer in a law firm is disqualified by Rule 1.7 or 1.9(a) with respect to the matter.</a:t>
            </a:r>
          </a:p>
          <a:p>
            <a:pPr>
              <a:buNone/>
            </a:pPr>
            <a:r>
              <a:rPr lang="en-US" dirty="0" smtClean="0"/>
              <a:t>(b) Except as provided in paragraph (a)(2), Rule 1.10 is inapplicable to a representation governed by this Rule.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rmAutofit fontScale="90000"/>
          </a:bodyPr>
          <a:lstStyle/>
          <a:p>
            <a:r>
              <a:rPr lang="en-US" dirty="0" smtClean="0"/>
              <a:t>Bar Associations Issue Formal Opinion on Limited Scope Arrangements</a:t>
            </a:r>
            <a:br>
              <a:rPr lang="en-US" dirty="0" smtClean="0"/>
            </a:br>
            <a:r>
              <a:rPr lang="en-US" dirty="0" smtClean="0"/>
              <a:t>February 29, 2012</a:t>
            </a:r>
            <a:endParaRPr lang="en-US" dirty="0"/>
          </a:p>
        </p:txBody>
      </p:sp>
      <p:sp>
        <p:nvSpPr>
          <p:cNvPr id="3" name="Content Placeholder 2"/>
          <p:cNvSpPr>
            <a:spLocks noGrp="1"/>
          </p:cNvSpPr>
          <p:nvPr>
            <p:ph idx="1"/>
          </p:nvPr>
        </p:nvSpPr>
        <p:spPr>
          <a:xfrm>
            <a:off x="457200" y="2590800"/>
            <a:ext cx="8229600" cy="3718560"/>
          </a:xfrm>
        </p:spPr>
        <p:txBody>
          <a:bodyPr>
            <a:normAutofit fontScale="70000" lnSpcReduction="20000"/>
          </a:bodyPr>
          <a:lstStyle/>
          <a:p>
            <a:pPr>
              <a:buNone/>
            </a:pPr>
            <a:r>
              <a:rPr lang="en-US" dirty="0" smtClean="0"/>
              <a:t>The Disciplinary Board of the Supreme Court reports that the Pennsylvania Bar Association Committee on Legal Ethics and Professional Responsibility and the Professional Guidance Committee of the Philadelphia Bar Association have collaborated to produce Joint Formal Opinion 2011-100, regarding limited scope arrangements.</a:t>
            </a:r>
          </a:p>
          <a:p>
            <a:pPr>
              <a:buNone/>
            </a:pPr>
            <a:r>
              <a:rPr lang="en-US" dirty="0" smtClean="0"/>
              <a:t>The Committees define “limited scope arrangements” to include two kinds of activities – unbundled legal services, in which a lawyer is engaged only to perform particular activities rather than undertake comprehensive representation of the client, and undisclosed representation, commonly referred to as “ghostwriting,” in which a lawyer prepares legal material for the client’s use but does not undertake direct representation of the client with a court or opposing party.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 Associations, Cont’d.</a:t>
            </a: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smtClean="0"/>
          </a:p>
          <a:p>
            <a:pPr>
              <a:buNone/>
            </a:pPr>
            <a:r>
              <a:rPr lang="en-US" smtClean="0"/>
              <a:t>The </a:t>
            </a:r>
            <a:r>
              <a:rPr lang="en-US" dirty="0" smtClean="0"/>
              <a:t>opinion notes that limited scope arrangements are generally permissible under the Rules of Professional Conduct, and indeed are specifically contemplated in many of the rules.</a:t>
            </a:r>
          </a:p>
          <a:p>
            <a:pPr>
              <a:buNone/>
            </a:pPr>
            <a:r>
              <a:rPr lang="en-US" dirty="0" smtClean="0"/>
              <a:t>The opinion noted that the limit representation does not relieve the lawyer of the normal duty of competence and preparation and the lawyer must be sure that the client has exercised informed consent to the limitation on representation.</a:t>
            </a:r>
          </a:p>
          <a:p>
            <a:pPr>
              <a:buNone/>
            </a:pPr>
            <a:r>
              <a:rPr lang="en-US" dirty="0" smtClean="0"/>
              <a:t>The opinion also outlined five safeguards for lawyers engaged in limited scope representation and provided a list of Rules of Professional Responsibility the lawyer should consider.</a:t>
            </a:r>
          </a:p>
          <a:p>
            <a:pPr>
              <a:buNone/>
            </a:pPr>
            <a:r>
              <a:rPr lang="en-US" dirty="0" smtClean="0"/>
              <a:t>The Committees, after reviewing rules, court decisions and ethics opinions nationwide, ultimately concluded that the lawyer engaged in limited scope representation is not under an obligation to disclose his or her role to either opposing parties or to a tribunal.</a:t>
            </a:r>
          </a:p>
          <a:p>
            <a:pPr>
              <a:buNone/>
            </a:pPr>
            <a:r>
              <a:rPr lang="en-US" dirty="0" smtClean="0"/>
              <a:t>The Disciplinary Board urges lawyers engaging in limited scope representation to read the Committees' full 31-page analysis to fully understand the opinion.</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elebrate Pro Bo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828800"/>
            <a:ext cx="4648200"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21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305342"/>
            <a:ext cx="7391400" cy="4524315"/>
          </a:xfrm>
          <a:prstGeom prst="rect">
            <a:avLst/>
          </a:prstGeom>
        </p:spPr>
        <p:txBody>
          <a:bodyPr wrap="square">
            <a:spAutoFit/>
          </a:bodyPr>
          <a:lstStyle/>
          <a:p>
            <a:r>
              <a:rPr lang="en-US" sz="2400" dirty="0"/>
              <a:t>What is your JUST Story? What is your most powerful, memorable advocacy experience? Send us a two minute video of yourself or your colleagues answering four questions;</a:t>
            </a:r>
          </a:p>
          <a:p>
            <a:r>
              <a:rPr lang="en-US" sz="2400" dirty="0"/>
              <a:t>What is your name and affiliation?</a:t>
            </a:r>
          </a:p>
          <a:p>
            <a:r>
              <a:rPr lang="en-US" sz="2400" dirty="0"/>
              <a:t>What did you do for your client?</a:t>
            </a:r>
          </a:p>
          <a:p>
            <a:r>
              <a:rPr lang="en-US" sz="2400" dirty="0"/>
              <a:t>What difference did it make in your client's life?</a:t>
            </a:r>
          </a:p>
          <a:p>
            <a:r>
              <a:rPr lang="en-US" sz="2400" dirty="0"/>
              <a:t>What difference did it make in yours?</a:t>
            </a:r>
          </a:p>
          <a:p>
            <a:r>
              <a:rPr lang="en-US" sz="2400" dirty="0"/>
              <a:t>Help spread the word: inspire and connect others to the essential work of providing legal assistance to those living on the social margins. </a:t>
            </a:r>
            <a:r>
              <a:rPr lang="en-US" sz="2400" dirty="0">
                <a:hlinkClick r:id="rId2"/>
              </a:rPr>
              <a:t>Tell us</a:t>
            </a:r>
            <a:r>
              <a:rPr lang="en-US" sz="2400" dirty="0"/>
              <a:t> how you changed your client's story, and made it a JUST story</a:t>
            </a:r>
            <a:r>
              <a:rPr lang="en-US" dirty="0"/>
              <a:t>.</a:t>
            </a:r>
          </a:p>
        </p:txBody>
      </p:sp>
    </p:spTree>
    <p:extLst>
      <p:ext uri="{BB962C8B-B14F-4D97-AF65-F5344CB8AC3E}">
        <p14:creationId xmlns:p14="http://schemas.microsoft.com/office/powerpoint/2010/main" val="24872952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TotalTime>
  <Words>491</Words>
  <Application>Microsoft Office PowerPoint</Application>
  <PresentationFormat>On-screen Show (4:3)</PresentationFormat>
  <Paragraphs>29</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Apex</vt:lpstr>
      <vt:lpstr>Acrobat Document</vt:lpstr>
      <vt:lpstr>Pro Bono Week </vt:lpstr>
      <vt:lpstr>PowerPoint Presentation</vt:lpstr>
      <vt:lpstr>PA Rules of Professional Conduct 6.1</vt:lpstr>
      <vt:lpstr>PA Rules of Professional Conduct 6.5</vt:lpstr>
      <vt:lpstr>Bar Associations Issue Formal Opinion on Limited Scope Arrangements February 29, 2012</vt:lpstr>
      <vt:lpstr>Bar Associations, Cont’d.</vt:lpstr>
      <vt:lpstr>PowerPoint Presentation</vt:lpstr>
      <vt:lpstr>PowerPoint Presentation</vt:lpstr>
    </vt:vector>
  </TitlesOfParts>
  <Company>PSU Dickinson School of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HRS145</dc:creator>
  <cp:lastModifiedBy>David Trevaskis</cp:lastModifiedBy>
  <cp:revision>25</cp:revision>
  <dcterms:created xsi:type="dcterms:W3CDTF">2012-03-08T19:36:40Z</dcterms:created>
  <dcterms:modified xsi:type="dcterms:W3CDTF">2012-08-14T23:54:58Z</dcterms:modified>
</cp:coreProperties>
</file>